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88" r:id="rId3"/>
    <p:sldMasterId id="2147483700" r:id="rId4"/>
    <p:sldMasterId id="2147483701" r:id="rId5"/>
  </p:sldMasterIdLst>
  <p:notesMasterIdLst>
    <p:notesMasterId r:id="rId21"/>
  </p:notesMasterIdLst>
  <p:sldIdLst>
    <p:sldId id="289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9" r:id="rId14"/>
    <p:sldId id="301" r:id="rId15"/>
    <p:sldId id="302" r:id="rId16"/>
    <p:sldId id="303" r:id="rId17"/>
    <p:sldId id="306" r:id="rId18"/>
    <p:sldId id="307" r:id="rId19"/>
    <p:sldId id="30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C2F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71"/>
    <p:restoredTop sz="47483"/>
  </p:normalViewPr>
  <p:slideViewPr>
    <p:cSldViewPr snapToGrid="0" snapToObjects="1">
      <p:cViewPr>
        <p:scale>
          <a:sx n="46" d="100"/>
          <a:sy n="46" d="100"/>
        </p:scale>
        <p:origin x="4088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B1808-7513-2D41-ACA7-49FD55D1CEC6}" type="datetimeFigureOut">
              <a:rPr lang="en-US" smtClean="0"/>
              <a:t>2/20/20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EF233-5C80-CA45-98C5-A4082271A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65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Welcome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EF233-5C80-CA45-98C5-A4082271AE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97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My Challenge To You</a:t>
            </a:r>
          </a:p>
          <a:p>
            <a:endParaRPr lang="en-US" b="1" dirty="0">
              <a:latin typeface="+mn-lt"/>
            </a:endParaRPr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Spend the next three days thinking like an </a:t>
            </a:r>
            <a:r>
              <a:rPr lang="en-US" u="sng" dirty="0"/>
              <a:t>innovator</a:t>
            </a:r>
            <a:br>
              <a:rPr lang="en-US" u="sng" dirty="0"/>
            </a:br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Set aside for a moment whatever challenge you are dealing with back in your community </a:t>
            </a:r>
          </a:p>
          <a:p>
            <a:pPr marL="182563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Think about </a:t>
            </a:r>
            <a:r>
              <a:rPr lang="en-US" u="sng" dirty="0"/>
              <a:t>the future</a:t>
            </a:r>
            <a:r>
              <a:rPr lang="en-US" dirty="0"/>
              <a:t> and </a:t>
            </a:r>
            <a:r>
              <a:rPr lang="en-US" u="sng" dirty="0"/>
              <a:t>imagine what is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EF233-5C80-CA45-98C5-A4082271AE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64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The Public Power Advantage</a:t>
            </a:r>
          </a:p>
          <a:p>
            <a:endParaRPr lang="en-US" b="1" dirty="0">
              <a:latin typeface="+mn-lt"/>
            </a:endParaRPr>
          </a:p>
          <a:p>
            <a:pPr marL="11113" indent="0">
              <a:buNone/>
            </a:pPr>
            <a:r>
              <a:rPr lang="en-US" dirty="0"/>
              <a:t>Because we are public power communities:</a:t>
            </a:r>
          </a:p>
          <a:p>
            <a:pPr marL="11113" indent="0">
              <a:buNone/>
            </a:pPr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We have more control over our future </a:t>
            </a:r>
          </a:p>
          <a:p>
            <a:pPr marL="182563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We can make decisions faster</a:t>
            </a:r>
            <a:br>
              <a:rPr lang="en-US" dirty="0"/>
            </a:br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Example: Rate structures that serve as a signal about how we want to influence customer behavior (ex: time of use)</a:t>
            </a:r>
          </a:p>
          <a:p>
            <a:pPr marL="465138" indent="-454025"/>
            <a:r>
              <a:rPr lang="en-US" dirty="0"/>
              <a:t>_______________________________________________________________________</a:t>
            </a:r>
          </a:p>
          <a:p>
            <a:pPr marL="465138" indent="-454025"/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We have strong relationships with our customers. </a:t>
            </a:r>
          </a:p>
          <a:p>
            <a:pPr marL="182563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Customer surveys show us that our customers </a:t>
            </a:r>
            <a:r>
              <a:rPr lang="en-US" u="sng" dirty="0"/>
              <a:t>trust 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EF233-5C80-CA45-98C5-A4082271AE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34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Where do we go from here?</a:t>
            </a:r>
          </a:p>
          <a:p>
            <a:endParaRPr lang="en-US" b="1" dirty="0">
              <a:latin typeface="+mn-lt"/>
            </a:endParaRPr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sz="1200" dirty="0"/>
              <a:t>Talking about </a:t>
            </a:r>
            <a:r>
              <a:rPr lang="en-US" sz="1200" u="sng" dirty="0"/>
              <a:t>innovation and new technologies</a:t>
            </a:r>
            <a:r>
              <a:rPr lang="en-US" sz="1200" dirty="0"/>
              <a:t> can be </a:t>
            </a:r>
            <a:r>
              <a:rPr lang="en-US" sz="1200" u="sng" dirty="0"/>
              <a:t>overwhelming</a:t>
            </a:r>
            <a:endParaRPr lang="en-US" sz="1200" dirty="0"/>
          </a:p>
          <a:p>
            <a:pPr marL="182563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sz="1200" dirty="0"/>
              <a:t>The key is determining </a:t>
            </a:r>
            <a:r>
              <a:rPr lang="en-US" sz="1200" u="sng" dirty="0"/>
              <a:t>what is right for your community</a:t>
            </a:r>
          </a:p>
          <a:p>
            <a:pPr marL="182563" indent="-171450">
              <a:buFont typeface="Arial" panose="020B0604020202020204" pitchFamily="34" charset="0"/>
              <a:buChar char="•"/>
            </a:pPr>
            <a:endParaRPr lang="en-US" sz="1200" u="sng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sz="1200" dirty="0"/>
              <a:t>It begins with </a:t>
            </a:r>
            <a:r>
              <a:rPr lang="en-US" sz="1200" u="sng" dirty="0"/>
              <a:t>understanding customer needs</a:t>
            </a:r>
            <a:r>
              <a:rPr lang="en-US" sz="1200" dirty="0"/>
              <a:t> and putting an appropriate technology </a:t>
            </a:r>
            <a:r>
              <a:rPr lang="en-US" sz="1200" u="sng" dirty="0"/>
              <a:t>infrastructure</a:t>
            </a:r>
            <a:r>
              <a:rPr lang="en-US" sz="1200" dirty="0"/>
              <a:t> in place</a:t>
            </a:r>
          </a:p>
          <a:p>
            <a:pPr marL="182563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sz="1200" dirty="0"/>
              <a:t>Consider how your customer needs fit into your town’s plans…</a:t>
            </a:r>
          </a:p>
          <a:p>
            <a:pPr marL="182563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sz="1200" dirty="0"/>
              <a:t>Look at our individual communities and decide the best path forward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EF233-5C80-CA45-98C5-A4082271AE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7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What You Will Learn This Week</a:t>
            </a:r>
          </a:p>
          <a:p>
            <a:endParaRPr lang="en-US" b="1" dirty="0">
              <a:latin typeface="+mn-lt"/>
            </a:endParaRPr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This week we will provide you with plenty of </a:t>
            </a:r>
            <a:r>
              <a:rPr lang="en-US" u="sng" dirty="0"/>
              <a:t>knowledge and resources</a:t>
            </a:r>
            <a:r>
              <a:rPr lang="en-US" dirty="0"/>
              <a:t>…</a:t>
            </a:r>
            <a:br>
              <a:rPr lang="en-US" dirty="0"/>
            </a:br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800" dirty="0"/>
              <a:t>We’ll touch on a lot of topics about how to </a:t>
            </a:r>
            <a:r>
              <a:rPr lang="en-US" sz="2800" u="sng" dirty="0"/>
              <a:t>effectively use new technologies</a:t>
            </a:r>
            <a:br>
              <a:rPr lang="en-US" sz="2800" u="sng" dirty="0"/>
            </a:br>
            <a:endParaRPr lang="en-US" sz="2800" u="sng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sz="2800" dirty="0"/>
              <a:t>Cybersecurity </a:t>
            </a:r>
          </a:p>
          <a:p>
            <a:pPr marL="468313" lvl="1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Building a workforce for the future </a:t>
            </a:r>
          </a:p>
          <a:p>
            <a:pPr marL="468313" indent="-457200"/>
            <a:r>
              <a:rPr lang="en-US" dirty="0"/>
              <a:t>_________________________________________________________________</a:t>
            </a:r>
          </a:p>
          <a:p>
            <a:pPr marL="468313" indent="-457200"/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Challenge us all to </a:t>
            </a:r>
            <a:r>
              <a:rPr lang="en-US" u="sng" dirty="0"/>
              <a:t>think outside the box</a:t>
            </a:r>
            <a:r>
              <a:rPr lang="en-US" dirty="0"/>
              <a:t>…</a:t>
            </a:r>
          </a:p>
          <a:p>
            <a:pPr marL="182563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Open your mind and think about how your can bring innovation to your communities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EF233-5C80-CA45-98C5-A4082271AE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11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EF233-5C80-CA45-98C5-A4082271AE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01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Key Findings: Retail Customer Survey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Our most recent Retail Customer Survey shows that when we compare our public power to the IOUs and co-ops…</a:t>
            </a:r>
          </a:p>
          <a:p>
            <a:pPr marL="0" indent="0"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have fewer </a:t>
            </a:r>
            <a:r>
              <a:rPr lang="en-US" u="sng" dirty="0"/>
              <a:t>Status Quo</a:t>
            </a:r>
            <a:r>
              <a:rPr lang="en-US" dirty="0"/>
              <a:t> and </a:t>
            </a:r>
            <a:r>
              <a:rPr lang="en-US" u="sng" dirty="0"/>
              <a:t>Technology Cautious</a:t>
            </a:r>
            <a:r>
              <a:rPr lang="en-US" dirty="0"/>
              <a:t> customers, instead: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We have more </a:t>
            </a:r>
            <a:r>
              <a:rPr lang="en-US" u="sng" dirty="0"/>
              <a:t>Savings Seekers</a:t>
            </a:r>
            <a:r>
              <a:rPr lang="en-US" u="none" dirty="0"/>
              <a:t> </a:t>
            </a:r>
            <a:r>
              <a:rPr lang="en-US" dirty="0"/>
              <a:t>and </a:t>
            </a:r>
            <a:r>
              <a:rPr lang="en-US" u="sng" dirty="0"/>
              <a:t>Green Champions</a:t>
            </a:r>
            <a:r>
              <a:rPr lang="en-US" dirty="0"/>
              <a:t> than our competitors</a:t>
            </a:r>
            <a:br>
              <a:rPr lang="en-US" dirty="0"/>
            </a:b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What that means…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Our customers are looking to us to find the </a:t>
            </a:r>
            <a:r>
              <a:rPr lang="en-US" u="sng" dirty="0"/>
              <a:t>right technologies</a:t>
            </a:r>
            <a:r>
              <a:rPr lang="en-US" u="none" dirty="0"/>
              <a:t> </a:t>
            </a:r>
            <a:r>
              <a:rPr lang="en-US" dirty="0"/>
              <a:t>to enhance their experience to help them </a:t>
            </a:r>
            <a:r>
              <a:rPr lang="en-US" u="sng" dirty="0"/>
              <a:t>lower their bills</a:t>
            </a:r>
            <a:r>
              <a:rPr lang="en-US" u="none" dirty="0"/>
              <a:t> </a:t>
            </a:r>
            <a:r>
              <a:rPr lang="en-US" dirty="0"/>
              <a:t>in an </a:t>
            </a:r>
            <a:r>
              <a:rPr lang="en-US" u="sng" dirty="0"/>
              <a:t>environmentally friendly</a:t>
            </a:r>
            <a:r>
              <a:rPr lang="en-US" u="none" dirty="0"/>
              <a:t> </a:t>
            </a:r>
            <a:r>
              <a:rPr lang="en-US" dirty="0"/>
              <a:t>and </a:t>
            </a:r>
            <a:r>
              <a:rPr lang="en-US" u="sng" dirty="0"/>
              <a:t>low-cost 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EF233-5C80-CA45-98C5-A4082271AE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8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Let’s Talk About Innovation</a:t>
            </a:r>
          </a:p>
          <a:p>
            <a:endParaRPr lang="en-US" b="1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Everyone loves innovation... Our customers are no different</a:t>
            </a:r>
          </a:p>
          <a:p>
            <a:pPr marL="465138" lvl="0" indent="-454025">
              <a:buFont typeface="Arial" panose="020B0604020202020204" pitchFamily="34" charset="0"/>
              <a:buChar char="•"/>
            </a:pPr>
            <a:endParaRPr lang="en-US" dirty="0"/>
          </a:p>
          <a:p>
            <a:pPr marL="182563" lvl="0" indent="-171450">
              <a:buFont typeface="Arial" panose="020B0604020202020204" pitchFamily="34" charset="0"/>
              <a:buChar char="•"/>
            </a:pPr>
            <a:r>
              <a:rPr lang="en-US" dirty="0"/>
              <a:t>But let’s face it, </a:t>
            </a:r>
            <a:r>
              <a:rPr lang="en-US" u="sng" dirty="0"/>
              <a:t>innovation isn’t our thing</a:t>
            </a:r>
          </a:p>
          <a:p>
            <a:pPr marL="182563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82563" lvl="0" indent="-171450">
              <a:buFont typeface="Arial" panose="020B0604020202020204" pitchFamily="34" charset="0"/>
              <a:buChar char="•"/>
            </a:pPr>
            <a:r>
              <a:rPr lang="en-US" dirty="0"/>
              <a:t>Most of us are engineers. And we’ve been focused on one important job ⎯ keeping the lights on ⎯ and doing it safely and affordably</a:t>
            </a:r>
            <a:br>
              <a:rPr lang="en-US" dirty="0"/>
            </a:br>
            <a:endParaRPr lang="en-US" dirty="0"/>
          </a:p>
          <a:p>
            <a:pPr marL="182563" lvl="0" indent="-171450">
              <a:buFont typeface="Arial" panose="020B0604020202020204" pitchFamily="34" charset="0"/>
              <a:buChar char="•"/>
            </a:pPr>
            <a:r>
              <a:rPr lang="en-US" dirty="0"/>
              <a:t>We do a really good job at that, and that is still job one</a:t>
            </a:r>
          </a:p>
          <a:p>
            <a:pPr marL="182563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82563" lvl="0" indent="-171450">
              <a:buFont typeface="Arial" panose="020B0604020202020204" pitchFamily="34" charset="0"/>
              <a:buChar char="•"/>
            </a:pPr>
            <a:r>
              <a:rPr lang="en-US" dirty="0"/>
              <a:t>But it’s not enough… Our customers expect more from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EF233-5C80-CA45-98C5-A4082271AE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Customers Expect More From Us</a:t>
            </a:r>
          </a:p>
          <a:p>
            <a:endParaRPr lang="en-US" b="1" dirty="0">
              <a:latin typeface="+mn-lt"/>
            </a:endParaRPr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We’ve talked a lot over the past few years about how we’ve become an “</a:t>
            </a:r>
            <a:r>
              <a:rPr lang="en-US" u="sng" dirty="0"/>
              <a:t>on demand</a:t>
            </a:r>
            <a:r>
              <a:rPr lang="en-US" dirty="0"/>
              <a:t>” society thanks to companies like Amazon that will deliver whatever you want at a moment’s notice</a:t>
            </a:r>
          </a:p>
          <a:p>
            <a:pPr marL="465138" indent="-454025"/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And that impacts what customers think about all service providers… including utilities</a:t>
            </a:r>
          </a:p>
          <a:p>
            <a:pPr marL="182563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They expect </a:t>
            </a:r>
            <a:r>
              <a:rPr lang="en-US" u="sng" dirty="0"/>
              <a:t>text messages</a:t>
            </a:r>
            <a:r>
              <a:rPr lang="en-US" u="none" dirty="0"/>
              <a:t> </a:t>
            </a:r>
            <a:r>
              <a:rPr lang="en-US" dirty="0"/>
              <a:t>that provide instant </a:t>
            </a:r>
            <a:r>
              <a:rPr lang="en-US" u="sng" dirty="0"/>
              <a:t>updates on power outages</a:t>
            </a:r>
            <a:r>
              <a:rPr lang="en-US" dirty="0"/>
              <a:t>…</a:t>
            </a:r>
          </a:p>
          <a:p>
            <a:pPr marL="182563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They want to </a:t>
            </a:r>
            <a:r>
              <a:rPr lang="en-US" u="sng" dirty="0"/>
              <a:t>pay</a:t>
            </a:r>
            <a:r>
              <a:rPr lang="en-US" u="none" dirty="0"/>
              <a:t> their</a:t>
            </a:r>
            <a:r>
              <a:rPr lang="en-US" dirty="0"/>
              <a:t> </a:t>
            </a:r>
            <a:r>
              <a:rPr lang="en-US" u="sng" dirty="0"/>
              <a:t>electric bill</a:t>
            </a:r>
            <a:r>
              <a:rPr lang="en-US" u="none" dirty="0"/>
              <a:t> </a:t>
            </a:r>
            <a:r>
              <a:rPr lang="en-US" dirty="0"/>
              <a:t>by talking to Alexa, or using Venmo</a:t>
            </a:r>
          </a:p>
          <a:p>
            <a:pPr marL="182563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They want to </a:t>
            </a:r>
            <a:r>
              <a:rPr lang="en-US" u="sng" dirty="0"/>
              <a:t>see us innovate</a:t>
            </a:r>
            <a:r>
              <a:rPr lang="en-US" dirty="0"/>
              <a:t> just like </a:t>
            </a:r>
            <a:r>
              <a:rPr lang="en-US" u="sng" dirty="0"/>
              <a:t>other industries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EF233-5C80-CA45-98C5-A4082271AE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75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Innovative Technologies</a:t>
            </a:r>
          </a:p>
          <a:p>
            <a:endParaRPr lang="en-US" b="1" dirty="0">
              <a:latin typeface="+mn-lt"/>
            </a:endParaRPr>
          </a:p>
          <a:p>
            <a:pPr marL="11113" indent="0">
              <a:lnSpc>
                <a:spcPct val="100000"/>
              </a:lnSpc>
              <a:buNone/>
            </a:pPr>
            <a:r>
              <a:rPr lang="en-US" dirty="0"/>
              <a:t>Consider the world our customers live in… </a:t>
            </a:r>
          </a:p>
          <a:p>
            <a:pPr marL="11113" indent="0">
              <a:lnSpc>
                <a:spcPct val="100000"/>
              </a:lnSpc>
              <a:buNone/>
            </a:pPr>
            <a:endParaRPr lang="en-US" dirty="0"/>
          </a:p>
          <a:p>
            <a:pPr marL="182563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They see the </a:t>
            </a:r>
            <a:r>
              <a:rPr lang="en-US" u="sng" dirty="0"/>
              <a:t>visionary new technologies</a:t>
            </a:r>
            <a:r>
              <a:rPr lang="en-US" dirty="0"/>
              <a:t> that are introduced each year at the Consumer Electronics Show in Las Vegas</a:t>
            </a:r>
            <a:br>
              <a:rPr lang="en-US" dirty="0"/>
            </a:br>
            <a:r>
              <a:rPr lang="en-US" dirty="0"/>
              <a:t> </a:t>
            </a:r>
          </a:p>
          <a:p>
            <a:pPr marL="182563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They see concepts for </a:t>
            </a:r>
            <a:r>
              <a:rPr lang="en-US" u="sng" dirty="0"/>
              <a:t>flying taxis</a:t>
            </a:r>
            <a:r>
              <a:rPr lang="en-US" dirty="0"/>
              <a:t>, hear about the latest advances in the Internet of Things, and are exposed to all sorts of innovations</a:t>
            </a:r>
            <a:br>
              <a:rPr lang="en-US" dirty="0"/>
            </a:br>
            <a:r>
              <a:rPr lang="en-US" dirty="0"/>
              <a:t> </a:t>
            </a:r>
          </a:p>
          <a:p>
            <a:pPr marL="182563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We shouldn’t expect to see flying taxis anytime soon, but many of these innovations will impact us sooner rather than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EF233-5C80-CA45-98C5-A4082271AE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0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Technologies We Should Be Monitoring</a:t>
            </a:r>
          </a:p>
          <a:p>
            <a:endParaRPr lang="en-US" b="1" dirty="0">
              <a:latin typeface="+mn-lt"/>
            </a:endParaRPr>
          </a:p>
          <a:p>
            <a:pPr marL="11113" indent="0">
              <a:lnSpc>
                <a:spcPct val="100000"/>
              </a:lnSpc>
              <a:buNone/>
            </a:pPr>
            <a:r>
              <a:rPr lang="en-US" dirty="0"/>
              <a:t>There are three types of technologies we need to focus us:</a:t>
            </a:r>
          </a:p>
          <a:p>
            <a:pPr marL="11113" indent="0">
              <a:lnSpc>
                <a:spcPct val="100000"/>
              </a:lnSpc>
              <a:buNone/>
            </a:pPr>
            <a:endParaRPr lang="en-US" dirty="0"/>
          </a:p>
          <a:p>
            <a:pPr marL="182563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Smart Meters</a:t>
            </a:r>
          </a:p>
          <a:p>
            <a:pPr marL="182563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182563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Home Automation Devices, and</a:t>
            </a:r>
          </a:p>
          <a:p>
            <a:pPr marL="182563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182563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Smart Cities Technologies</a:t>
            </a:r>
          </a:p>
          <a:p>
            <a:pPr marL="11113" indent="0">
              <a:lnSpc>
                <a:spcPct val="100000"/>
              </a:lnSpc>
              <a:buNone/>
            </a:pPr>
            <a:r>
              <a:rPr lang="en-US" dirty="0"/>
              <a:t> </a:t>
            </a:r>
          </a:p>
          <a:p>
            <a:pPr marL="11113" indent="0">
              <a:lnSpc>
                <a:spcPct val="100000"/>
              </a:lnSpc>
              <a:buNone/>
            </a:pPr>
            <a:r>
              <a:rPr lang="en-US" dirty="0"/>
              <a:t>And we need to </a:t>
            </a:r>
            <a:r>
              <a:rPr lang="en-US" u="sng" dirty="0"/>
              <a:t>think like innovators</a:t>
            </a:r>
            <a:r>
              <a:rPr lang="en-US" u="none" dirty="0"/>
              <a:t> </a:t>
            </a:r>
            <a:r>
              <a:rPr lang="en-US" dirty="0"/>
              <a:t>about how we can </a:t>
            </a:r>
            <a:r>
              <a:rPr lang="en-US" u="sng" dirty="0"/>
              <a:t>leverage these technologies for our communities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EF233-5C80-CA45-98C5-A4082271AE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75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Smart Meters</a:t>
            </a:r>
          </a:p>
          <a:p>
            <a:endParaRPr lang="en-US" b="1" dirty="0">
              <a:latin typeface="+mn-lt"/>
            </a:endParaRPr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Many communities have already installed smart meters and others are doing so right now</a:t>
            </a:r>
          </a:p>
          <a:p>
            <a:pPr marL="182563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This technology is important because it represents </a:t>
            </a:r>
            <a:r>
              <a:rPr lang="en-US" u="sng" dirty="0"/>
              <a:t>our way of communicating energy usage</a:t>
            </a:r>
            <a:r>
              <a:rPr lang="en-US" dirty="0"/>
              <a:t> to our customers. </a:t>
            </a:r>
          </a:p>
          <a:p>
            <a:pPr marL="182563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The internet is also allowing us to tap into the power of home automation devices.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EF233-5C80-CA45-98C5-A4082271AE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35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Home Automation and Energy Savings</a:t>
            </a:r>
          </a:p>
          <a:p>
            <a:endParaRPr lang="en-US" b="1" dirty="0">
              <a:latin typeface="+mn-lt"/>
            </a:endParaRPr>
          </a:p>
          <a:p>
            <a:pPr marL="11113" indent="0">
              <a:buNone/>
            </a:pPr>
            <a:r>
              <a:rPr lang="en-US" b="1" dirty="0"/>
              <a:t>This is where real advances are being made…</a:t>
            </a:r>
            <a:br>
              <a:rPr lang="en-US" b="1" dirty="0"/>
            </a:br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Our homes are becoming smarter every day</a:t>
            </a:r>
          </a:p>
          <a:p>
            <a:pPr marL="639762" indent="-171450">
              <a:buFont typeface="Arial" panose="020B0604020202020204" pitchFamily="34" charset="0"/>
              <a:buChar char="•"/>
            </a:pPr>
            <a:r>
              <a:rPr lang="en-US" u="sng" dirty="0"/>
              <a:t>Ring</a:t>
            </a:r>
            <a:r>
              <a:rPr lang="en-US" dirty="0"/>
              <a:t> doorbells alert us when someone shows up at the door</a:t>
            </a:r>
          </a:p>
          <a:p>
            <a:pPr marL="639762" indent="-171450">
              <a:buFont typeface="Arial" panose="020B0604020202020204" pitchFamily="34" charset="0"/>
              <a:buChar char="•"/>
            </a:pPr>
            <a:r>
              <a:rPr lang="en-US" u="sng" dirty="0"/>
              <a:t>Nest</a:t>
            </a:r>
            <a:r>
              <a:rPr lang="en-US" dirty="0"/>
              <a:t> thermostats detect when someone enters a room and adjust the temperature </a:t>
            </a:r>
          </a:p>
          <a:p>
            <a:pPr marL="639762" indent="-171450">
              <a:buFont typeface="Arial" panose="020B0604020202020204" pitchFamily="34" charset="0"/>
              <a:buChar char="•"/>
            </a:pPr>
            <a:r>
              <a:rPr lang="en-US" sz="1200" u="sng" dirty="0"/>
              <a:t>Roomba</a:t>
            </a:r>
            <a:r>
              <a:rPr lang="en-US" sz="1200" dirty="0"/>
              <a:t> vacuums clean up while we’re gone</a:t>
            </a:r>
          </a:p>
          <a:p>
            <a:pPr marL="639762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Three reasons: </a:t>
            </a:r>
          </a:p>
          <a:p>
            <a:pPr marL="628650" indent="-171450">
              <a:buFont typeface="Arial" panose="020B0604020202020204" pitchFamily="34" charset="0"/>
              <a:buChar char="•"/>
            </a:pPr>
            <a:r>
              <a:rPr lang="en-US" dirty="0"/>
              <a:t>They have a cool “gadget” factor</a:t>
            </a:r>
          </a:p>
          <a:p>
            <a:pPr marL="628650" indent="-171450">
              <a:buFont typeface="Arial" panose="020B0604020202020204" pitchFamily="34" charset="0"/>
              <a:buChar char="•"/>
            </a:pPr>
            <a:r>
              <a:rPr lang="en-US" dirty="0"/>
              <a:t>They can make our life easier, and </a:t>
            </a:r>
          </a:p>
          <a:p>
            <a:pPr marL="628650" indent="-171450">
              <a:buFont typeface="Arial" panose="020B0604020202020204" pitchFamily="34" charset="0"/>
              <a:buChar char="•"/>
            </a:pPr>
            <a:r>
              <a:rPr lang="en-US" dirty="0"/>
              <a:t>They can </a:t>
            </a:r>
            <a:r>
              <a:rPr lang="en-US" u="sng" dirty="0"/>
              <a:t>reduce our energy usage</a:t>
            </a:r>
            <a:r>
              <a:rPr lang="en-US" dirty="0"/>
              <a:t>  </a:t>
            </a:r>
          </a:p>
          <a:p>
            <a:pPr marL="639762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These devices are becoming more and more integrated </a:t>
            </a:r>
            <a:br>
              <a:rPr lang="en-US" dirty="0"/>
            </a:br>
            <a:endParaRPr lang="en-US" dirty="0"/>
          </a:p>
          <a:p>
            <a:pPr marL="182563" indent="-171450">
              <a:buFont typeface="Arial" panose="020B0604020202020204" pitchFamily="34" charset="0"/>
              <a:buChar char="•"/>
            </a:pPr>
            <a:r>
              <a:rPr lang="en-US" dirty="0"/>
              <a:t>Apple, Google, and Amazon are developing standards that will allow these devices to work across platforms</a:t>
            </a:r>
          </a:p>
          <a:p>
            <a:pPr marL="11113" indent="0">
              <a:lnSpc>
                <a:spcPct val="100000"/>
              </a:lnSpc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EF233-5C80-CA45-98C5-A4082271AE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07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Smart Cities</a:t>
            </a:r>
          </a:p>
          <a:p>
            <a:endParaRPr lang="en-US" b="1" dirty="0">
              <a:latin typeface="+mn-lt"/>
            </a:endParaRPr>
          </a:p>
          <a:p>
            <a:pPr marL="182562" indent="-171450">
              <a:buFont typeface="Arial" panose="020B0604020202020204" pitchFamily="34" charset="0"/>
              <a:buChar char="•"/>
            </a:pPr>
            <a:r>
              <a:rPr lang="en-US" dirty="0"/>
              <a:t>This is another topic we’ve talked about before…</a:t>
            </a:r>
          </a:p>
          <a:p>
            <a:pPr marL="182562" indent="-1714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182562" indent="-171450">
              <a:buFont typeface="Arial" panose="020B0604020202020204" pitchFamily="34" charset="0"/>
              <a:buChar char="•"/>
            </a:pPr>
            <a:r>
              <a:rPr lang="en-US" dirty="0"/>
              <a:t>Very </a:t>
            </a:r>
            <a:r>
              <a:rPr lang="en-US" u="sng" dirty="0"/>
              <a:t>specialized</a:t>
            </a:r>
            <a:r>
              <a:rPr lang="en-US" dirty="0"/>
              <a:t> services… Trash cans that automatically alert you when they are full</a:t>
            </a:r>
            <a:br>
              <a:rPr lang="en-US" dirty="0"/>
            </a:br>
            <a:endParaRPr lang="en-US" dirty="0"/>
          </a:p>
          <a:p>
            <a:pPr marL="182562" indent="-171450">
              <a:buFont typeface="Arial" panose="020B0604020202020204" pitchFamily="34" charset="0"/>
              <a:buChar char="•"/>
            </a:pPr>
            <a:r>
              <a:rPr lang="en-US" dirty="0"/>
              <a:t>And technologies with much </a:t>
            </a:r>
            <a:r>
              <a:rPr lang="en-US" u="sng" dirty="0"/>
              <a:t>broader applications</a:t>
            </a:r>
            <a:r>
              <a:rPr lang="en-US" dirty="0"/>
              <a:t>: </a:t>
            </a:r>
          </a:p>
          <a:p>
            <a:pPr marL="182562" indent="-1714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182562" indent="-171450">
              <a:buFont typeface="Arial" panose="020B0604020202020204" pitchFamily="34" charset="0"/>
              <a:buChar char="•"/>
            </a:pPr>
            <a:r>
              <a:rPr lang="en-US" u="sng" dirty="0"/>
              <a:t>Traffic lights</a:t>
            </a:r>
            <a:r>
              <a:rPr lang="en-US" dirty="0"/>
              <a:t> that can </a:t>
            </a:r>
            <a:r>
              <a:rPr lang="en-US" u="sng" dirty="0"/>
              <a:t>detect gunshots</a:t>
            </a:r>
            <a:r>
              <a:rPr lang="en-US" dirty="0"/>
              <a:t> and </a:t>
            </a:r>
            <a:r>
              <a:rPr lang="en-US" u="sng" dirty="0"/>
              <a:t>alert police</a:t>
            </a:r>
          </a:p>
          <a:p>
            <a:pPr marL="182562" indent="-1714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182562" indent="-171450">
              <a:buFont typeface="Arial" panose="020B0604020202020204" pitchFamily="34" charset="0"/>
              <a:buChar char="•"/>
            </a:pPr>
            <a:r>
              <a:rPr lang="en-US" dirty="0"/>
              <a:t>Chips </a:t>
            </a:r>
            <a:r>
              <a:rPr lang="en-US" u="sng" dirty="0"/>
              <a:t>inside our roads</a:t>
            </a:r>
            <a:r>
              <a:rPr lang="en-US" dirty="0"/>
              <a:t> and </a:t>
            </a:r>
            <a:r>
              <a:rPr lang="en-US" u="sng" dirty="0"/>
              <a:t>inside our cars</a:t>
            </a:r>
            <a:r>
              <a:rPr lang="en-US" dirty="0"/>
              <a:t> that can provide a </a:t>
            </a:r>
            <a:r>
              <a:rPr lang="en-US" u="sng" dirty="0"/>
              <a:t>constant flow</a:t>
            </a:r>
            <a:r>
              <a:rPr lang="en-US" dirty="0"/>
              <a:t> of data about </a:t>
            </a:r>
            <a:r>
              <a:rPr lang="en-US" u="sng" dirty="0"/>
              <a:t>traffic patterns and congestion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EF233-5C80-CA45-98C5-A4082271AE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95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CBE6-EBBB-F248-9A64-43F648141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7100" y="3016155"/>
            <a:ext cx="7988300" cy="2241645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BEB97-C583-440A-A1BF-CC9ECFA40081}"/>
              </a:ext>
            </a:extLst>
          </p:cNvPr>
          <p:cNvSpPr txBox="1"/>
          <p:nvPr userDrawn="1"/>
        </p:nvSpPr>
        <p:spPr>
          <a:xfrm>
            <a:off x="927100" y="5410200"/>
            <a:ext cx="798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cher Book" panose="02000000000000000000" pitchFamily="50" charset="0"/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367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5BAA-0B3D-4EF8-A937-89ECD56D1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3BD14-7631-4DE1-A7D3-DB400CC2A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14681-1F04-4C81-BD19-5F5A4C957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0B01E-6BC8-4FAE-AA68-4F0CD21E2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660F0-E952-437E-9528-62925DCBD93E}" type="datetimeFigureOut">
              <a:rPr lang="en-US" smtClean="0"/>
              <a:t>2/20/20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9B271-F14D-4D52-8823-EC806314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5CF76-A0F7-4E68-B481-8BFB566C7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A60C-297D-4827-92E4-E537CDAF0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58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493F7-CA8F-4EA4-8E42-E4095FD1B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BF248-A0F5-447D-9AA9-55BE7CDB7C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6AF14-00F4-4936-A1DD-AA76367E2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7A19D-C14D-48D2-8FC6-2593C01F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660F0-E952-437E-9528-62925DCBD93E}" type="datetimeFigureOut">
              <a:rPr lang="en-US" smtClean="0"/>
              <a:t>2/20/20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09973-E843-495F-B9F5-DC9C44EE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B60AD-338E-4456-A4E0-38EC205BF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A60C-297D-4827-92E4-E537CDAF0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11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D97D-B940-4A99-9975-A47BBDF2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4AA13A-7DAA-41C0-9C06-5BB2DCD24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860AE-D0B6-446F-ADF5-A8D3AA8A0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660F0-E952-437E-9528-62925DCBD93E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DD2E7-2632-48B5-B8AC-3A10B9E07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F1A7F-828C-45CE-9F88-1FAFB06C6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A60C-297D-4827-92E4-E537CDAF0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63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14FA53-A94B-492C-8908-F8D334C63F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FACB05-DE5B-4E88-8996-A47DB50F23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18058-677C-495D-8747-6513E680A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660F0-E952-437E-9528-62925DCBD93E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F603E-03D9-44E7-A928-60135D077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CEEC8-E732-4B57-A871-1CAFCE4E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A60C-297D-4827-92E4-E537CDAF0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66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8713-2A58-CA4A-8CDD-ACCAB254A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1755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8E98C-E9B1-234B-AB9E-8642D858F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60663"/>
            <a:ext cx="9144000" cy="2387600"/>
          </a:xfrm>
        </p:spPr>
        <p:txBody>
          <a:bodyPr anchor="t"/>
          <a:lstStyle>
            <a:lvl1pPr algn="ctr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7403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918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8E08F-D5A2-664E-BBAD-7A8E81DD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3719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D82CB-89D0-4980-A613-19B01E24F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166332-2188-49D4-BDBC-EE86EBA2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B397B-7FDA-40DD-9CB6-9A6AD89E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660F0-E952-437E-9528-62925DCBD93E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29D5C-9257-4AF1-9DE5-D5CD77A2F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5B658-6357-4246-8D0F-2801BD5F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A60C-297D-4827-92E4-E537CDAF0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7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16015-74E7-466E-BA05-612943F6E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7371D-214E-4E3B-B11D-23C47C811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7121B-97F6-4A4B-AEDA-8AFBF788C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660F0-E952-437E-9528-62925DCBD93E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3A30F-E915-40F3-8E95-6037A4ACA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92A2D-0BC4-4956-A95E-F9E2D3AD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A60C-297D-4827-92E4-E537CDAF0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18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56A73-05D0-41CB-9607-AE67C1A5D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520D-5813-4FA0-B31E-E577B7571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DFC31-2ABD-4C43-8D26-0FD7009C4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660F0-E952-437E-9528-62925DCBD93E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4F992-76A3-4890-965D-5D4E529CD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11A60-5B3C-4DA7-8E69-F71ABBE4F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A60C-297D-4827-92E4-E537CDAF0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73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985A9-001B-4B86-9B4A-32AA979AE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7265-65C3-48FE-B886-9C6E09B0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2F89D-AE0E-432E-B96F-A24029A62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7677E-A9FA-4287-B7D1-6F2F224CE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660F0-E952-437E-9528-62925DCBD93E}" type="datetimeFigureOut">
              <a:rPr lang="en-US" smtClean="0"/>
              <a:t>2/20/20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BDFDF-4FAF-4F01-A7A2-627D40DFE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AC405-CF95-4372-BDB6-C3A1022F1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A60C-297D-4827-92E4-E537CDAF0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39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7936C-AA0F-4000-A912-32DD4F74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E9BA6-5D86-4593-AA56-CFDE3C854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799C67-1ECC-49F4-B76C-3694320A8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E0C32-CD71-4600-BBAF-DC1E5B807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530017-1246-473D-9FCB-A8ECA6F73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84C51E-1EA7-4F3D-B92B-11BA0CD47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660F0-E952-437E-9528-62925DCBD93E}" type="datetimeFigureOut">
              <a:rPr lang="en-US" smtClean="0"/>
              <a:t>2/20/20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C6E8CB-8F7A-489B-91A6-3A4D2A274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918407-3960-4939-B72B-B6DB2237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A60C-297D-4827-92E4-E537CDAF0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8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48608-F4BD-4F96-8A09-CB46B8780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950A68-612D-448C-B065-3CAC35C0E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660F0-E952-437E-9528-62925DCBD93E}" type="datetimeFigureOut">
              <a:rPr lang="en-US" smtClean="0"/>
              <a:t>2/20/20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15047-0CCC-4A49-8194-7060C6471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EAFF2-CD22-44EB-9607-62606F7A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A60C-297D-4827-92E4-E537CDAF0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52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D0E02-AA70-4C2F-9E6D-EA236314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660F0-E952-437E-9528-62925DCBD93E}" type="datetimeFigureOut">
              <a:rPr lang="en-US" smtClean="0"/>
              <a:t>2/20/20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890DD4-69C0-496F-9484-FB4CB5237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4A4ED-2BE7-4D60-86AB-1787423E8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DA60C-297D-4827-92E4-E537CDAF0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2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0931F9-ADF8-8B48-B404-43E7DDDB87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857"/>
            <a:ext cx="12191998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3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BA0C2F"/>
          </a:solidFill>
          <a:latin typeface="Gotham Medium" pitchFamily="2" charset="0"/>
          <a:ea typeface="+mj-ea"/>
          <a:cs typeface="Gotham Medium" pitchFamily="2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Gotham Medium" pitchFamily="2" charset="0"/>
          <a:ea typeface="+mn-ea"/>
          <a:cs typeface="Gotham Medium" pitchFamily="2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tham Medium" pitchFamily="2" charset="0"/>
          <a:ea typeface="+mn-ea"/>
          <a:cs typeface="Gotham Medium" pitchFamily="2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Gotham Medium" pitchFamily="2" charset="0"/>
          <a:ea typeface="+mn-ea"/>
          <a:cs typeface="Gotham Medium" pitchFamily="2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Gotham Medium" pitchFamily="2" charset="0"/>
          <a:ea typeface="+mn-ea"/>
          <a:cs typeface="Gotham Medium" pitchFamily="2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Gotham Medium" pitchFamily="2" charset="0"/>
          <a:ea typeface="+mn-ea"/>
          <a:cs typeface="Gotham Medium" pitchFamily="2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0931F9-ADF8-8B48-B404-43E7DDDB87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857"/>
            <a:ext cx="12191998" cy="685628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6931" y="2766218"/>
            <a:ext cx="48184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4114800"/>
            <a:ext cx="4818496" cy="206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317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lvl1pPr marL="0" marR="0" indent="0" algn="ctr" defTabSz="914377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1600" b="0" i="0" kern="1200">
          <a:solidFill>
            <a:schemeClr val="bg1"/>
          </a:solidFill>
          <a:latin typeface="Gotham Book" pitchFamily="50" charset="0"/>
          <a:ea typeface="+mj-ea"/>
          <a:cs typeface="Gotham Book" pitchFamily="50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bg1"/>
          </a:solidFill>
          <a:latin typeface="Gotham Bold" pitchFamily="50" charset="0"/>
          <a:ea typeface="+mn-ea"/>
          <a:cs typeface="Gotham Bold" pitchFamily="50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bg1"/>
          </a:solidFill>
          <a:latin typeface="Gotham Bold" pitchFamily="50" charset="0"/>
          <a:ea typeface="+mn-ea"/>
          <a:cs typeface="Gotham Bold" pitchFamily="50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bg1"/>
          </a:solidFill>
          <a:latin typeface="Gotham Bold" pitchFamily="50" charset="0"/>
          <a:ea typeface="+mn-ea"/>
          <a:cs typeface="Gotham Bold" pitchFamily="50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Gotham Bold" pitchFamily="50" charset="0"/>
          <a:ea typeface="+mn-ea"/>
          <a:cs typeface="Gotham Bold" pitchFamily="50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Gotham Bold" pitchFamily="50" charset="0"/>
          <a:ea typeface="+mn-ea"/>
          <a:cs typeface="Gotham Bold" pitchFamily="50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384FDE-18D6-431F-ACEC-3204EF951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6A228-9AE3-4002-971A-003DFC214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92E24-C3BF-4326-9C5D-BE03EAF771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660F0-E952-437E-9528-62925DCBD93E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3EFB9-ACE1-4D8C-9AB2-30862E4E2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FF260-FF00-4D95-9880-29AF73D23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DA60C-297D-4827-92E4-E537CDAF0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9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31BB6-4DCC-F644-8E50-BAE3D25F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65125"/>
            <a:ext cx="95250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243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4805E6-A965-D04F-80DA-15F440F8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346EF-9A70-7A49-80FF-EBF7EF95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D72B5-032D-EE4C-AAE6-4BD0D7569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E066B-FAF8-2943-8209-719DE05BFA95}" type="datetimeFigureOut">
              <a:rPr lang="en-US" smtClean="0"/>
              <a:t>2/20/20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59AE6-38F9-B84B-9AFA-16460CE35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957E9-BFA9-5142-83E5-13C7D9365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CAD97-8FCF-8C4D-B5E7-F6FADFD0CB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D3A89-C11D-2045-A6EE-88103B1291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91440" y="-51435"/>
            <a:ext cx="12281915" cy="690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5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71D8539-32B0-0F4B-A7CC-59BA6C2FD67B}"/>
              </a:ext>
            </a:extLst>
          </p:cNvPr>
          <p:cNvSpPr txBox="1">
            <a:spLocks/>
          </p:cNvSpPr>
          <p:nvPr/>
        </p:nvSpPr>
        <p:spPr>
          <a:xfrm>
            <a:off x="11282382" y="6375644"/>
            <a:ext cx="1040007" cy="677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solidFill>
                <a:schemeClr val="bg1"/>
              </a:solidFill>
              <a:latin typeface="Gotham Bold" pitchFamily="2" charset="0"/>
            </a:endParaRPr>
          </a:p>
        </p:txBody>
      </p:sp>
      <p:pic>
        <p:nvPicPr>
          <p:cNvPr id="7" name="Picture 6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148F9555-B65D-AA46-9BBA-0DC87D682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930" y="1895243"/>
            <a:ext cx="5692140" cy="207130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4D29B5-95F8-B34C-8321-E6898DA9E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390" y="5523400"/>
            <a:ext cx="2395220" cy="54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63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F9C788-527E-A944-8C70-FEE2A01C9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811"/>
            <a:ext cx="12216998" cy="6872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EDF40-31A5-3B40-BD83-AE8FAC5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968375" algn="l"/>
              </a:tabLst>
            </a:pPr>
            <a:r>
              <a:rPr lang="en-US" sz="3600" dirty="0">
                <a:solidFill>
                  <a:schemeClr val="bg1"/>
                </a:solidFill>
              </a:rPr>
              <a:t>Smart Cities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E943436-8EEF-8848-AFBB-FCB227D74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810"/>
            <a:ext cx="1662869" cy="687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33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F9C788-527E-A944-8C70-FEE2A01C9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811"/>
            <a:ext cx="12216997" cy="6872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EDF40-31A5-3B40-BD83-AE8FAC5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My Challenge To You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E943436-8EEF-8848-AFBB-FCB227D74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810"/>
            <a:ext cx="1662869" cy="687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46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F9C788-527E-A944-8C70-FEE2A01C9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2700"/>
          <a:stretch/>
        </p:blipFill>
        <p:spPr>
          <a:xfrm>
            <a:off x="304795" y="-811"/>
            <a:ext cx="11887200" cy="6872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EDF40-31A5-3B40-BD83-AE8FAC5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Public Power Advantage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E943436-8EEF-8848-AFBB-FCB227D74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810"/>
            <a:ext cx="1662869" cy="687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9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F9C788-527E-A944-8C70-FEE2A01C9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811"/>
            <a:ext cx="12216995" cy="68720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EDF40-31A5-3B40-BD83-AE8FAC5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Where Do We Go From Here?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E943436-8EEF-8848-AFBB-FCB227D74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810"/>
            <a:ext cx="1662869" cy="687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7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F9C788-527E-A944-8C70-FEE2A01C9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811"/>
            <a:ext cx="12216993" cy="68720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EDF40-31A5-3B40-BD83-AE8FAC5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What You Will Learn This Week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E943436-8EEF-8848-AFBB-FCB227D74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810"/>
            <a:ext cx="1662869" cy="687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13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71D8539-32B0-0F4B-A7CC-59BA6C2FD67B}"/>
              </a:ext>
            </a:extLst>
          </p:cNvPr>
          <p:cNvSpPr txBox="1">
            <a:spLocks/>
          </p:cNvSpPr>
          <p:nvPr/>
        </p:nvSpPr>
        <p:spPr>
          <a:xfrm>
            <a:off x="11282382" y="6375644"/>
            <a:ext cx="1040007" cy="677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solidFill>
                <a:schemeClr val="bg1"/>
              </a:solidFill>
              <a:latin typeface="Gotham Bold" pitchFamily="2" charset="0"/>
            </a:endParaRPr>
          </a:p>
        </p:txBody>
      </p:sp>
      <p:pic>
        <p:nvPicPr>
          <p:cNvPr id="7" name="Picture 6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148F9555-B65D-AA46-9BBA-0DC87D682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930" y="1895243"/>
            <a:ext cx="5692140" cy="207130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4D29B5-95F8-B34C-8321-E6898DA9E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390" y="5523400"/>
            <a:ext cx="2395220" cy="54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1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71D8539-32B0-0F4B-A7CC-59BA6C2FD67B}"/>
              </a:ext>
            </a:extLst>
          </p:cNvPr>
          <p:cNvSpPr txBox="1">
            <a:spLocks/>
          </p:cNvSpPr>
          <p:nvPr/>
        </p:nvSpPr>
        <p:spPr>
          <a:xfrm>
            <a:off x="11282382" y="6375644"/>
            <a:ext cx="1040007" cy="677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solidFill>
                <a:schemeClr val="bg1"/>
              </a:solidFill>
              <a:latin typeface="Gotham Bold" pitchFamily="2" charset="0"/>
            </a:endParaRPr>
          </a:p>
        </p:txBody>
      </p:sp>
      <p:pic>
        <p:nvPicPr>
          <p:cNvPr id="5" name="Picture 4" descr="A building lit up at night&#10;&#10;Description automatically generated">
            <a:extLst>
              <a:ext uri="{FF2B5EF4-FFF2-40B4-BE49-F238E27FC236}">
                <a16:creationId xmlns:a16="http://schemas.microsoft.com/office/drawing/2014/main" id="{172D431C-E509-3845-AEA9-BAC1EABB7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E9D234-0DC5-DE41-AACA-5C86C6AC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94511"/>
            <a:ext cx="9144000" cy="1264927"/>
          </a:xfrm>
        </p:spPr>
        <p:txBody>
          <a:bodyPr>
            <a:normAutofit fontScale="90000"/>
          </a:bodyPr>
          <a:lstStyle/>
          <a:p>
            <a:r>
              <a:rPr lang="en-US" sz="8800" dirty="0"/>
              <a:t>WELCOME</a:t>
            </a:r>
            <a:endParaRPr lang="en-US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6EFA7-6737-FA44-B960-0DED47331DEB}"/>
              </a:ext>
            </a:extLst>
          </p:cNvPr>
          <p:cNvSpPr/>
          <p:nvPr/>
        </p:nvSpPr>
        <p:spPr>
          <a:xfrm>
            <a:off x="0" y="367923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Roy Jones, CEO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4572031-07D3-BC40-89B8-ACDADDBC1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390" y="4635504"/>
            <a:ext cx="2395220" cy="54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81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F9C788-527E-A944-8C70-FEE2A01C9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EDF40-31A5-3B40-BD83-AE8FAC5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Key Findings: Retail Customer Survey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E943436-8EEF-8848-AFBB-FCB227D74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810"/>
            <a:ext cx="1662869" cy="687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81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F9C788-527E-A944-8C70-FEE2A01C9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" y="1"/>
            <a:ext cx="12191998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EDF40-31A5-3B40-BD83-AE8FAC5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968375" algn="l"/>
              </a:tabLst>
            </a:pPr>
            <a:r>
              <a:rPr lang="en-US" sz="3600" dirty="0">
                <a:solidFill>
                  <a:schemeClr val="bg1"/>
                </a:solidFill>
              </a:rPr>
              <a:t>Let’s Talk About Innovation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E943436-8EEF-8848-AFBB-FCB227D74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810"/>
            <a:ext cx="1662869" cy="687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50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F9C788-527E-A944-8C70-FEE2A01C9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811"/>
            <a:ext cx="12216999" cy="6872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EDF40-31A5-3B40-BD83-AE8FAC5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968375" algn="l"/>
              </a:tabLst>
            </a:pPr>
            <a:r>
              <a:rPr lang="en-US" sz="3600" dirty="0">
                <a:solidFill>
                  <a:schemeClr val="bg1"/>
                </a:solidFill>
              </a:rPr>
              <a:t>Customers Expect More From Us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E943436-8EEF-8848-AFBB-FCB227D74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810"/>
            <a:ext cx="1662869" cy="687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96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F9C788-527E-A944-8C70-FEE2A01C9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" y="1"/>
            <a:ext cx="12191997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EDF40-31A5-3B40-BD83-AE8FAC5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968375" algn="l"/>
              </a:tabLst>
            </a:pPr>
            <a:r>
              <a:rPr lang="en-US" sz="3600" dirty="0">
                <a:solidFill>
                  <a:schemeClr val="bg1"/>
                </a:solidFill>
              </a:rPr>
              <a:t>Innovative Technologies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E943436-8EEF-8848-AFBB-FCB227D74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810"/>
            <a:ext cx="1662869" cy="687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6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F9C788-527E-A944-8C70-FEE2A01C9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" y="1"/>
            <a:ext cx="12191996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EDF40-31A5-3B40-BD83-AE8FAC5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968375" algn="l"/>
              </a:tabLst>
            </a:pPr>
            <a:r>
              <a:rPr lang="en-US" sz="3600" dirty="0">
                <a:solidFill>
                  <a:schemeClr val="bg1"/>
                </a:solidFill>
              </a:rPr>
              <a:t>Technologies We Should Be Monitoring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E943436-8EEF-8848-AFBB-FCB227D74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810"/>
            <a:ext cx="1662869" cy="687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20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F9C788-527E-A944-8C70-FEE2A01C9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" y="0"/>
            <a:ext cx="12215556" cy="68712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EDF40-31A5-3B40-BD83-AE8FAC5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968375" algn="l"/>
              </a:tabLst>
            </a:pPr>
            <a:r>
              <a:rPr lang="en-US" sz="3600" dirty="0">
                <a:solidFill>
                  <a:schemeClr val="bg1"/>
                </a:solidFill>
              </a:rPr>
              <a:t>Smart Meters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E943436-8EEF-8848-AFBB-FCB227D74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810"/>
            <a:ext cx="1662869" cy="687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89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F9C788-527E-A944-8C70-FEE2A01C9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" y="3"/>
            <a:ext cx="12191996" cy="6857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5EDF40-31A5-3B40-BD83-AE8FAC5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968375" algn="l"/>
              </a:tabLst>
            </a:pPr>
            <a:r>
              <a:rPr lang="en-US" sz="3600" dirty="0">
                <a:solidFill>
                  <a:schemeClr val="bg1"/>
                </a:solidFill>
              </a:rPr>
              <a:t>Home Automation and Energy Savings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E943436-8EEF-8848-AFBB-FCB227D74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810"/>
            <a:ext cx="1662869" cy="687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0478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/Cover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osing Page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5114</TotalTime>
  <Words>896</Words>
  <Application>Microsoft Macintosh PowerPoint</Application>
  <PresentationFormat>Widescreen</PresentationFormat>
  <Paragraphs>153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Archer Book</vt:lpstr>
      <vt:lpstr>Arial</vt:lpstr>
      <vt:lpstr>Calibri</vt:lpstr>
      <vt:lpstr>Calibri Light</vt:lpstr>
      <vt:lpstr>Gotham Bold</vt:lpstr>
      <vt:lpstr>Gotham Book</vt:lpstr>
      <vt:lpstr>Gotham Medium</vt:lpstr>
      <vt:lpstr>Title/Cover template</vt:lpstr>
      <vt:lpstr>Closing Page template</vt:lpstr>
      <vt:lpstr>Custom Design</vt:lpstr>
      <vt:lpstr>1_Custom Design</vt:lpstr>
      <vt:lpstr>2_Custom Design</vt:lpstr>
      <vt:lpstr>PowerPoint Presentation</vt:lpstr>
      <vt:lpstr>WELCOME</vt:lpstr>
      <vt:lpstr>Key Findings: Retail Customer Survey</vt:lpstr>
      <vt:lpstr>Let’s Talk About Innovation</vt:lpstr>
      <vt:lpstr>Customers Expect More From Us</vt:lpstr>
      <vt:lpstr>Innovative Technologies</vt:lpstr>
      <vt:lpstr>Technologies We Should Be Monitoring</vt:lpstr>
      <vt:lpstr>Smart Meters</vt:lpstr>
      <vt:lpstr>Home Automation and Energy Savings</vt:lpstr>
      <vt:lpstr>Smart Cities</vt:lpstr>
      <vt:lpstr>My Challenge To You</vt:lpstr>
      <vt:lpstr>The Public Power Advantage</vt:lpstr>
      <vt:lpstr>Where Do We Go From Here?</vt:lpstr>
      <vt:lpstr>What You Will Learn This Week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Valentini</dc:creator>
  <cp:lastModifiedBy>Microsoft Office User</cp:lastModifiedBy>
  <cp:revision>209</cp:revision>
  <dcterms:created xsi:type="dcterms:W3CDTF">2018-03-13T17:27:05Z</dcterms:created>
  <dcterms:modified xsi:type="dcterms:W3CDTF">2020-02-20T17:18:52Z</dcterms:modified>
</cp:coreProperties>
</file>